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347" r:id="rId29"/>
    <p:sldId id="289" r:id="rId30"/>
    <p:sldId id="290" r:id="rId31"/>
    <p:sldId id="291" r:id="rId32"/>
    <p:sldId id="348" r:id="rId33"/>
    <p:sldId id="349" r:id="rId34"/>
    <p:sldId id="288" r:id="rId35"/>
    <p:sldId id="350" r:id="rId36"/>
    <p:sldId id="292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46" r:id="rId55"/>
    <p:sldId id="281" r:id="rId56"/>
    <p:sldId id="276" r:id="rId57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1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83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2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3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35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23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71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4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0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37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7/18/2024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png"/><Relationship Id="rId5" Type="http://schemas.openxmlformats.org/officeDocument/2006/relationships/image" Target="../media/image3.png"/><Relationship Id="rId10" Type="http://schemas.openxmlformats.org/officeDocument/2006/relationships/image" Target="../media/image88.png"/><Relationship Id="rId4" Type="http://schemas.openxmlformats.org/officeDocument/2006/relationships/image" Target="../media/image5.png"/><Relationship Id="rId9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5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3.png"/><Relationship Id="rId10" Type="http://schemas.openxmlformats.org/officeDocument/2006/relationships/image" Target="../media/image100.png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6738" y="1916689"/>
            <a:ext cx="7715274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-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endParaRPr lang="en-US" altLang="ko-KR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저장된 데이터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DB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삽입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065775" y="2040173"/>
            <a:ext cx="63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 smtClean="0"/>
              <a:t>전세계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 사이트에서 제공받은 </a:t>
            </a:r>
            <a:r>
              <a:rPr lang="en-US" altLang="ko-KR" sz="2400" dirty="0" smtClean="0"/>
              <a:t>csv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city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컬럼을 추가 후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46" y="3319252"/>
            <a:ext cx="5199462" cy="2232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646" y="5838996"/>
            <a:ext cx="7178480" cy="36684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52441" y="6458896"/>
            <a:ext cx="838354" cy="2286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  <a:endCxn id="18" idx="3"/>
          </p:cNvCxnSpPr>
          <p:nvPr/>
        </p:nvCxnSpPr>
        <p:spPr>
          <a:xfrm>
            <a:off x="12872136" y="5641171"/>
            <a:ext cx="18659" cy="93204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10204646" y="3274634"/>
            <a:ext cx="5334980" cy="2366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151" y="5425454"/>
            <a:ext cx="6344397" cy="28026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837849" y="5295457"/>
            <a:ext cx="6563179" cy="30786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66786" y="9027520"/>
            <a:ext cx="5487408" cy="233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3" idx="3"/>
          </p:cNvCxnSpPr>
          <p:nvPr/>
        </p:nvCxnSpPr>
        <p:spPr>
          <a:xfrm flipH="1" flipV="1">
            <a:off x="8401028" y="6834765"/>
            <a:ext cx="2565758" cy="230975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"/>
          <p:cNvSpPr txBox="1"/>
          <p:nvPr/>
        </p:nvSpPr>
        <p:spPr>
          <a:xfrm>
            <a:off x="1837849" y="4810767"/>
            <a:ext cx="69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는 예측 모델을 만들 때 사용됩니다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435" y="1622657"/>
            <a:ext cx="7876296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API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크롤링</a:t>
            </a: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</a:t>
            </a:r>
            <a:r>
              <a:rPr lang="en-US" altLang="ko-KR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+ </a:t>
            </a:r>
            <a:r>
              <a:rPr lang="ko-KR" altLang="en-US" sz="28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스케쥴링</a:t>
            </a:r>
            <a:endParaRPr lang="ko-KR" altLang="en-US" sz="28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9015922" y="1028501"/>
            <a:ext cx="815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데이터프레임의 오늘 날짜인 </a:t>
            </a:r>
            <a:r>
              <a:rPr lang="en-US" altLang="ko-KR" sz="2400" dirty="0" err="1" smtClean="0"/>
              <a:t>kdate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컬럼을 추가해 오늘 </a:t>
            </a:r>
            <a:r>
              <a:rPr lang="en-US" altLang="ko-KR" sz="2400" dirty="0" smtClean="0"/>
              <a:t>	</a:t>
            </a:r>
            <a:r>
              <a:rPr lang="ko-KR" altLang="en-US" sz="2400" dirty="0" smtClean="0"/>
              <a:t>날짜의 데이터로 테이블에 저장한다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22862" y="3314712"/>
            <a:ext cx="7249106" cy="2468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49" y="3400438"/>
            <a:ext cx="7003739" cy="22592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64" y="1859498"/>
            <a:ext cx="8045253" cy="7647957"/>
          </a:xfrm>
          <a:prstGeom prst="rect">
            <a:avLst/>
          </a:prstGeom>
        </p:spPr>
      </p:pic>
      <p:sp>
        <p:nvSpPr>
          <p:cNvPr id="44" name="TextBox 2"/>
          <p:cNvSpPr txBox="1"/>
          <p:nvPr/>
        </p:nvSpPr>
        <p:spPr>
          <a:xfrm>
            <a:off x="1299952" y="2777334"/>
            <a:ext cx="709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리스트에 해당 도시 코드를 리스트 형태로 담고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383578" y="2386632"/>
            <a:ext cx="1981564" cy="30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33" idx="3"/>
            <a:endCxn id="24" idx="1"/>
          </p:cNvCxnSpPr>
          <p:nvPr/>
        </p:nvCxnSpPr>
        <p:spPr>
          <a:xfrm flipV="1">
            <a:off x="8471968" y="2541012"/>
            <a:ext cx="2911610" cy="2008152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70" y="6925998"/>
            <a:ext cx="7870303" cy="2600011"/>
          </a:xfrm>
          <a:prstGeom prst="rect">
            <a:avLst/>
          </a:prstGeom>
        </p:spPr>
      </p:pic>
      <p:sp>
        <p:nvSpPr>
          <p:cNvPr id="58" name="TextBox 2"/>
          <p:cNvSpPr txBox="1"/>
          <p:nvPr/>
        </p:nvSpPr>
        <p:spPr>
          <a:xfrm>
            <a:off x="940370" y="6013732"/>
            <a:ext cx="7377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만들어진 해당 함수는 스프링 서버에서 </a:t>
            </a:r>
            <a:r>
              <a:rPr lang="ko-KR" altLang="en-US" sz="2400" dirty="0" err="1" smtClean="0"/>
              <a:t>스케쥴러를</a:t>
            </a:r>
            <a:r>
              <a:rPr lang="ko-KR" altLang="en-US" sz="2400" dirty="0" smtClean="0"/>
              <a:t> 통해 매일매일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저장됩니다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9007" y="2740731"/>
            <a:ext cx="8302688" cy="104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 가공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869007" y="4079451"/>
            <a:ext cx="437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/>
              <a:t>모델을 만들기 위한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에서 조회 후 데이터프레임에 담아서 두개의 데이터를 병합 후 출력했습니다</a:t>
            </a:r>
            <a:r>
              <a:rPr lang="en-US" altLang="ko-KR" sz="2400" dirty="0" smtClean="0"/>
              <a:t>.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6" y="773686"/>
            <a:ext cx="8526174" cy="5583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8" y="6756926"/>
            <a:ext cx="12499096" cy="28493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31312" y="6691228"/>
            <a:ext cx="12727738" cy="296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77075" y="5862056"/>
            <a:ext cx="1530477" cy="312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1" idx="0"/>
          </p:cNvCxnSpPr>
          <p:nvPr/>
        </p:nvCxnSpPr>
        <p:spPr>
          <a:xfrm>
            <a:off x="10207552" y="6018444"/>
            <a:ext cx="187629" cy="672784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27" y="1759726"/>
            <a:ext cx="5955339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849768" y="3180723"/>
            <a:ext cx="616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독립변수가 해당 도시의 각각 미세먼지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종속변수가 중국의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초미세먼지를 둔 선형회귀분석 모델을 만들고</a:t>
            </a:r>
            <a:endParaRPr lang="en-US" altLang="ko-KR" sz="2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8" y="4758832"/>
            <a:ext cx="6023198" cy="47834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155" y="3161773"/>
            <a:ext cx="9799068" cy="333358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459797" y="3161772"/>
            <a:ext cx="5183697" cy="13710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26028" y="8429614"/>
            <a:ext cx="2661282" cy="111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50" idx="3"/>
            <a:endCxn id="49" idx="1"/>
          </p:cNvCxnSpPr>
          <p:nvPr/>
        </p:nvCxnSpPr>
        <p:spPr>
          <a:xfrm flipV="1">
            <a:off x="4287310" y="3847318"/>
            <a:ext cx="3172487" cy="5138654"/>
          </a:xfrm>
          <a:prstGeom prst="bentConnector3">
            <a:avLst>
              <a:gd name="adj1" fmla="val 8099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330" y="6773668"/>
            <a:ext cx="9707254" cy="262719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018633" y="6723762"/>
            <a:ext cx="9943122" cy="27599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459797" y="6128579"/>
            <a:ext cx="6250693" cy="3802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2"/>
            <a:endCxn id="53" idx="0"/>
          </p:cNvCxnSpPr>
          <p:nvPr/>
        </p:nvCxnSpPr>
        <p:spPr>
          <a:xfrm rot="16200000" flipH="1">
            <a:off x="11144151" y="5949862"/>
            <a:ext cx="264798" cy="138281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2"/>
          <p:cNvSpPr txBox="1"/>
          <p:nvPr/>
        </p:nvSpPr>
        <p:spPr>
          <a:xfrm>
            <a:off x="7018633" y="2279906"/>
            <a:ext cx="965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선형회귀모델을 기반으로 미래 예측 데이터를 만들어서 실제 있는 데이터와 병합했습니다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예측된 데이터 정확도 측정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9141181" y="2844067"/>
            <a:ext cx="77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변환하는 함수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비교하는 함수를 만들고 이전에 합친 데이터에 적용시켰습니다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아래는 적용된 데이터프레임의 값이고 일치 정확도는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 smtClean="0"/>
              <a:t>: 90% </a:t>
            </a:r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62% </a:t>
            </a:r>
            <a:r>
              <a:rPr lang="ko-KR" altLang="en-US" sz="2400" dirty="0" smtClean="0"/>
              <a:t>가 나왔습니다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2" y="6444565"/>
            <a:ext cx="4776527" cy="3175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88" y="946695"/>
            <a:ext cx="10857967" cy="15233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57826" y="1346734"/>
            <a:ext cx="4191770" cy="276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0719" y="6734508"/>
            <a:ext cx="2805046" cy="338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7" y="3739311"/>
            <a:ext cx="7037827" cy="2543495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0" idx="3"/>
            <a:endCxn id="37" idx="1"/>
          </p:cNvCxnSpPr>
          <p:nvPr/>
        </p:nvCxnSpPr>
        <p:spPr>
          <a:xfrm flipV="1">
            <a:off x="3885765" y="1754199"/>
            <a:ext cx="5872646" cy="5149399"/>
          </a:xfrm>
          <a:prstGeom prst="bentConnector3">
            <a:avLst>
              <a:gd name="adj1" fmla="val 45593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9758411" y="1610069"/>
            <a:ext cx="5180459" cy="2882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82752" y="4035342"/>
            <a:ext cx="2851299" cy="2658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22" idx="1"/>
          </p:cNvCxnSpPr>
          <p:nvPr/>
        </p:nvCxnSpPr>
        <p:spPr>
          <a:xfrm flipV="1">
            <a:off x="3834051" y="1485167"/>
            <a:ext cx="5923775" cy="2683093"/>
          </a:xfrm>
          <a:prstGeom prst="bentConnector3">
            <a:avLst>
              <a:gd name="adj1" fmla="val 4068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38" y="7192881"/>
            <a:ext cx="9950938" cy="22767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193" y="4507023"/>
            <a:ext cx="8955283" cy="24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005" y="1686141"/>
            <a:ext cx="5364941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– 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  <a:endParaRPr lang="en-US" altLang="ko-KR" sz="3400" b="1" dirty="0" smtClean="0">
              <a:solidFill>
                <a:srgbClr val="1B1760">
                  <a:alpha val="100000"/>
                </a:srgbClr>
              </a:solidFill>
              <a:latin typeface="D2Coding"/>
            </a:endParaRPr>
          </a:p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선형회귀</a:t>
            </a:r>
            <a:r>
              <a:rPr lang="ko-KR" altLang="en-US" sz="2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모델로 미래 데이터 예측</a:t>
            </a:r>
            <a:endParaRPr lang="ko-KR" altLang="en-US" sz="2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12566167" y="5235875"/>
            <a:ext cx="45065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범주형 데이터로 만든 데이터를 가지고 </a:t>
            </a:r>
            <a:r>
              <a:rPr lang="ko-KR" altLang="en-US" sz="2400" dirty="0" err="1" smtClean="0"/>
              <a:t>결정계수</a:t>
            </a:r>
            <a:r>
              <a:rPr lang="en-US" altLang="ko-KR" sz="2400" dirty="0" smtClean="0"/>
              <a:t>(r2)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RMSE</a:t>
            </a:r>
            <a:r>
              <a:rPr lang="ko-KR" altLang="en-US" sz="2400" dirty="0" smtClean="0"/>
              <a:t>를 계산했습니다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0.49 </a:t>
            </a:r>
            <a:endParaRPr lang="en-US" altLang="ko-KR" sz="2400" dirty="0" smtClean="0"/>
          </a:p>
          <a:p>
            <a:r>
              <a:rPr lang="ko-KR" altLang="en-US" sz="2400" dirty="0" smtClean="0"/>
              <a:t>미세먼지 </a:t>
            </a:r>
            <a:r>
              <a:rPr lang="en-US" altLang="ko-KR" sz="2400" dirty="0"/>
              <a:t>RMSE : 3.39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결정계수</a:t>
            </a:r>
            <a:r>
              <a:rPr lang="ko-KR" altLang="en-US" sz="2400" dirty="0"/>
              <a:t> </a:t>
            </a:r>
            <a:r>
              <a:rPr lang="en-US" altLang="ko-KR" sz="2400" dirty="0"/>
              <a:t>: 0.34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초미세먼지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RMSE : </a:t>
            </a:r>
            <a:r>
              <a:rPr lang="en-US" altLang="ko-KR" sz="2400" dirty="0" smtClean="0"/>
              <a:t>2.74</a:t>
            </a:r>
          </a:p>
          <a:p>
            <a:endParaRPr lang="en-US" altLang="ko-KR" sz="1600" dirty="0" smtClean="0"/>
          </a:p>
          <a:p>
            <a:r>
              <a:rPr lang="ko-KR" altLang="en-US" sz="2400" dirty="0" smtClean="0"/>
              <a:t>결과는 위처럼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7" y="2637822"/>
            <a:ext cx="7811758" cy="2211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7" y="4947757"/>
            <a:ext cx="11045023" cy="2149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7" y="7168041"/>
            <a:ext cx="11354348" cy="25090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92464" y="2950376"/>
            <a:ext cx="3200988" cy="204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  <a:endCxn id="36" idx="1"/>
          </p:cNvCxnSpPr>
          <p:nvPr/>
        </p:nvCxnSpPr>
        <p:spPr>
          <a:xfrm rot="10800000" flipH="1" flipV="1">
            <a:off x="1592464" y="3052457"/>
            <a:ext cx="2362634" cy="2330102"/>
          </a:xfrm>
          <a:prstGeom prst="bentConnector3">
            <a:avLst>
              <a:gd name="adj1" fmla="val -967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3955098" y="5235875"/>
            <a:ext cx="3124774" cy="293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098" y="5687078"/>
            <a:ext cx="2947202" cy="2774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1"/>
          <p:cNvCxnSpPr>
            <a:stCxn id="45" idx="1"/>
            <a:endCxn id="38" idx="1"/>
          </p:cNvCxnSpPr>
          <p:nvPr/>
        </p:nvCxnSpPr>
        <p:spPr>
          <a:xfrm rot="10800000" flipH="1" flipV="1">
            <a:off x="1617062" y="4100606"/>
            <a:ext cx="2338036" cy="1725220"/>
          </a:xfrm>
          <a:prstGeom prst="bentConnector3">
            <a:avLst>
              <a:gd name="adj1" fmla="val -977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/>
          <p:cNvSpPr/>
          <p:nvPr/>
        </p:nvSpPr>
        <p:spPr>
          <a:xfrm>
            <a:off x="1617062" y="3996321"/>
            <a:ext cx="2947748" cy="208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207" y="1982253"/>
            <a:ext cx="7707689" cy="2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6759143" y="5366274"/>
            <a:ext cx="4893569" cy="4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400" b="1" dirty="0" smtClean="0"/>
          </a:p>
          <a:p>
            <a:r>
              <a:rPr lang="ko-KR" altLang="en-US" sz="2400" dirty="0" smtClean="0"/>
              <a:t>웹 </a:t>
            </a:r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통해서 전 세계 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사이트에서 </a:t>
            </a:r>
            <a:r>
              <a:rPr lang="ko-KR" altLang="en-US" sz="2400" dirty="0" err="1" smtClean="0"/>
              <a:t>대기질이</a:t>
            </a:r>
            <a:r>
              <a:rPr lang="ko-KR" altLang="en-US" sz="2400" dirty="0" smtClean="0"/>
              <a:t> 좋은 순위를 메인페이지에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구현했습니다</a:t>
            </a:r>
            <a:r>
              <a:rPr lang="en-US" altLang="ko-KR" sz="2400" dirty="0" smtClean="0"/>
              <a:t>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컨트롤러에서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을 불러와 태그로 데이터 </a:t>
            </a:r>
            <a:r>
              <a:rPr lang="ko-KR" altLang="en-US" sz="2400" dirty="0" err="1" smtClean="0"/>
              <a:t>파싱</a:t>
            </a:r>
            <a:r>
              <a:rPr lang="ko-KR" altLang="en-US" sz="2400" dirty="0" smtClean="0"/>
              <a:t> 후 필요한 데이터를 리스트에 담아서 뷰로 전송하였습니다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76" y="3906996"/>
            <a:ext cx="6054281" cy="5739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09" y="597510"/>
            <a:ext cx="12038464" cy="4674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1245" y="4544836"/>
            <a:ext cx="2514714" cy="5102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023" y="4544837"/>
            <a:ext cx="2506222" cy="5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3730040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14" y="3033196"/>
            <a:ext cx="7424614" cy="3921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640" y="2495622"/>
            <a:ext cx="7557039" cy="2021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145" y="7097197"/>
            <a:ext cx="4540040" cy="2562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617" y="4620261"/>
            <a:ext cx="6137435" cy="2409392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6630275" y="853735"/>
            <a:ext cx="973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파이썬에서</a:t>
            </a:r>
            <a:r>
              <a:rPr lang="ko-KR" altLang="en-US" sz="2400" dirty="0" smtClean="0"/>
              <a:t> 예측한 데이터를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담고 그것을 스프링 서버에서 꺼내서 컨트롤러에서 꺼내 뷰에 전송하였습니다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또한 </a:t>
            </a:r>
            <a:r>
              <a:rPr lang="en-US" altLang="ko-KR" sz="2400" dirty="0" err="1" smtClean="0"/>
              <a:t>addObject</a:t>
            </a:r>
            <a:r>
              <a:rPr lang="ko-KR" altLang="en-US" sz="2400" dirty="0" smtClean="0"/>
              <a:t>를 통해 해당 페이지에서 사용하는 도시 리스트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 날짜에 미세먼지가 가장 좋은 도시를 함께 추가하여 뷰로 전송했습니다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84" y="7531711"/>
            <a:ext cx="4033209" cy="20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647" y="7589930"/>
            <a:ext cx="4361883" cy="2034325"/>
          </a:xfrm>
          <a:prstGeom prst="rect">
            <a:avLst/>
          </a:prstGeom>
        </p:spPr>
      </p:pic>
      <p:cxnSp>
        <p:nvCxnSpPr>
          <p:cNvPr id="23" name="직선 화살표 연결선 31"/>
          <p:cNvCxnSpPr>
            <a:stCxn id="30" idx="1"/>
            <a:endCxn id="25" idx="1"/>
          </p:cNvCxnSpPr>
          <p:nvPr/>
        </p:nvCxnSpPr>
        <p:spPr>
          <a:xfrm rot="10800000" flipV="1">
            <a:off x="750774" y="4074507"/>
            <a:ext cx="518984" cy="4509505"/>
          </a:xfrm>
          <a:prstGeom prst="bentConnector3">
            <a:avLst>
              <a:gd name="adj1" fmla="val 144048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9401703" y="7006055"/>
            <a:ext cx="4766071" cy="27379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774" y="7498995"/>
            <a:ext cx="4118892" cy="217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12274" y="7498995"/>
            <a:ext cx="4530498" cy="21602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9758" y="3952175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93821" y="4222671"/>
            <a:ext cx="3118562" cy="2309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1"/>
          <p:cNvCxnSpPr>
            <a:stCxn id="34" idx="1"/>
            <a:endCxn id="26" idx="0"/>
          </p:cNvCxnSpPr>
          <p:nvPr/>
        </p:nvCxnSpPr>
        <p:spPr>
          <a:xfrm rot="10800000" flipH="1" flipV="1">
            <a:off x="1293821" y="4338137"/>
            <a:ext cx="5883702" cy="3160857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1296512" y="3719562"/>
            <a:ext cx="3878009" cy="219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stCxn id="39" idx="3"/>
            <a:endCxn id="6" idx="1"/>
          </p:cNvCxnSpPr>
          <p:nvPr/>
        </p:nvCxnSpPr>
        <p:spPr>
          <a:xfrm>
            <a:off x="5174521" y="3829505"/>
            <a:ext cx="4322624" cy="4548700"/>
          </a:xfrm>
          <a:prstGeom prst="bentConnector3">
            <a:avLst>
              <a:gd name="adj1" fmla="val 77540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1019666" y="4549575"/>
            <a:ext cx="6349096" cy="25476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31"/>
          <p:cNvCxnSpPr>
            <a:stCxn id="54" idx="3"/>
            <a:endCxn id="47" idx="0"/>
          </p:cNvCxnSpPr>
          <p:nvPr/>
        </p:nvCxnSpPr>
        <p:spPr>
          <a:xfrm>
            <a:off x="12950943" y="3863961"/>
            <a:ext cx="1243271" cy="685614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/>
          <p:cNvSpPr/>
          <p:nvPr/>
        </p:nvSpPr>
        <p:spPr>
          <a:xfrm>
            <a:off x="9254054" y="3741628"/>
            <a:ext cx="3696889" cy="244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8959" y="495213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5442" y="168343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1095442" y="2422212"/>
            <a:ext cx="905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컨트롤러에서 받아온 데이터를 뷰에 전송하고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비동기로 처리했습니다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도시와 날짜를 선택하게 되면 값이 바뀌고 값에 해당하는 측정 기준 색상이 바뀌게 됩니다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7" y="3803439"/>
            <a:ext cx="9877881" cy="237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7" y="6865876"/>
            <a:ext cx="9898896" cy="23643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99986" y="6270694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3000" y="566691"/>
            <a:ext cx="6607269" cy="4693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891" y="5256240"/>
            <a:ext cx="6599377" cy="44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10/12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787173" y="2686822"/>
            <a:ext cx="889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3" y="3584543"/>
            <a:ext cx="9720364" cy="4465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3" y="4053203"/>
            <a:ext cx="9741128" cy="247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05" y="7124243"/>
            <a:ext cx="9709971" cy="2523554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451292" y="6568375"/>
            <a:ext cx="412890" cy="4915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4075" y="5969287"/>
            <a:ext cx="6404687" cy="3571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791" y="4237185"/>
            <a:ext cx="6987373" cy="1664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498" y="616439"/>
            <a:ext cx="5917666" cy="35568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547919" y="568794"/>
            <a:ext cx="5971389" cy="360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1"/>
          <p:cNvCxnSpPr>
            <a:stCxn id="33" idx="3"/>
            <a:endCxn id="37" idx="3"/>
          </p:cNvCxnSpPr>
          <p:nvPr/>
        </p:nvCxnSpPr>
        <p:spPr>
          <a:xfrm flipH="1">
            <a:off x="17368762" y="2371064"/>
            <a:ext cx="150546" cy="2870782"/>
          </a:xfrm>
          <a:prstGeom prst="bentConnector3">
            <a:avLst>
              <a:gd name="adj1" fmla="val -15184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12567280" y="5115519"/>
            <a:ext cx="4801482" cy="2526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791" y="150425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00598" y="2143996"/>
            <a:ext cx="711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날짜를 선택하면 해당 날짜를 기준으로 미세먼지가 제일 좋은 지역의 순위를 나타냅니다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또한 비동기로 처리하였습니다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5" y="3381514"/>
            <a:ext cx="7521400" cy="296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7" y="6798606"/>
            <a:ext cx="7521400" cy="2865295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4488596" y="6390538"/>
            <a:ext cx="229779" cy="4245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88596" y="3368787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88596" y="6693738"/>
            <a:ext cx="3734486" cy="513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574" y="1482457"/>
            <a:ext cx="7003330" cy="81747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09502" y="1405279"/>
            <a:ext cx="7207737" cy="8383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028" y="6020294"/>
            <a:ext cx="4427553" cy="363691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47179" y="8035662"/>
            <a:ext cx="3301171" cy="304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31"/>
          <p:cNvCxnSpPr>
            <a:stCxn id="25" idx="1"/>
            <a:endCxn id="29" idx="1"/>
          </p:cNvCxnSpPr>
          <p:nvPr/>
        </p:nvCxnSpPr>
        <p:spPr>
          <a:xfrm rot="10800000" flipV="1">
            <a:off x="4488596" y="3625684"/>
            <a:ext cx="12700" cy="3324951"/>
          </a:xfrm>
          <a:prstGeom prst="bentConnector3">
            <a:avLst>
              <a:gd name="adj1" fmla="val 2733962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화살표 연결선 31"/>
          <p:cNvCxnSpPr>
            <a:endCxn id="39" idx="1"/>
          </p:cNvCxnSpPr>
          <p:nvPr/>
        </p:nvCxnSpPr>
        <p:spPr>
          <a:xfrm rot="5400000">
            <a:off x="7555937" y="5234525"/>
            <a:ext cx="5044808" cy="862324"/>
          </a:xfrm>
          <a:prstGeom prst="bentConnector4">
            <a:avLst>
              <a:gd name="adj1" fmla="val 5398"/>
              <a:gd name="adj2" fmla="val 186532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6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405" y="2089177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911053" y="3092383"/>
            <a:ext cx="1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관광지 목록 중 원하는 날짜와 원하는 관광지의 예측정보 보러 가기를 누르면 선택한 날짜와 관광지의 값을 </a:t>
            </a:r>
            <a:r>
              <a:rPr lang="en-US" altLang="ko-KR" sz="2400" dirty="0" smtClean="0"/>
              <a:t>VO</a:t>
            </a:r>
            <a:r>
              <a:rPr lang="ko-KR" altLang="en-US" sz="2400" dirty="0" smtClean="0"/>
              <a:t>에 담아서 예측 페이지로 전송됩니다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해당 코드입니다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4" name="아래쪽 화살표 23"/>
          <p:cNvSpPr/>
          <p:nvPr/>
        </p:nvSpPr>
        <p:spPr>
          <a:xfrm>
            <a:off x="5210689" y="6342435"/>
            <a:ext cx="422303" cy="3813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4" y="4148749"/>
            <a:ext cx="9478698" cy="21338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06796" y="5232900"/>
            <a:ext cx="1619017" cy="489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52" y="6994895"/>
            <a:ext cx="9570055" cy="232922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721285" y="4210007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1"/>
          <p:cNvCxnSpPr/>
          <p:nvPr/>
        </p:nvCxnSpPr>
        <p:spPr>
          <a:xfrm rot="10800000" flipV="1">
            <a:off x="7102729" y="4471844"/>
            <a:ext cx="618556" cy="2594700"/>
          </a:xfrm>
          <a:prstGeom prst="bentConnector3">
            <a:avLst>
              <a:gd name="adj1" fmla="val 136957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000773" y="6958687"/>
            <a:ext cx="2339777" cy="472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26900" y="5431487"/>
            <a:ext cx="1840330" cy="3490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26536" y="6982168"/>
            <a:ext cx="2102291" cy="498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31"/>
          <p:cNvCxnSpPr>
            <a:endCxn id="40" idx="1"/>
          </p:cNvCxnSpPr>
          <p:nvPr/>
        </p:nvCxnSpPr>
        <p:spPr>
          <a:xfrm rot="5400000">
            <a:off x="3662006" y="6366384"/>
            <a:ext cx="1629424" cy="100364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71" y="4615857"/>
            <a:ext cx="7185121" cy="45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41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분석을 하기 위해서 아까 만들어 놓은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‘date’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이용해서 그 달의 평균을 구한다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 화력발전소의 미세먼지 발생량의 데이터는 완성입니다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4448558"/>
            <a:ext cx="10651463" cy="104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26" y="5886781"/>
            <a:ext cx="10647261" cy="929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4280" y="2557552"/>
            <a:ext cx="4448916" cy="6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45721988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42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보령화력발전소 주변 지역 미세먼지 정보가 필요합니다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아까와 같은 형식으로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먼저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파일로 가지고 왔습니다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8" y="3882668"/>
            <a:ext cx="13544108" cy="12568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08" y="5243840"/>
            <a:ext cx="8685254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43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파일을 아까와 같이 년과 월로 되게 만들어 주겠습니다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778899"/>
            <a:ext cx="9834550" cy="7636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5220919"/>
            <a:ext cx="9293662" cy="8784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6797110"/>
            <a:ext cx="10784205" cy="720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6" y="8200148"/>
            <a:ext cx="10145362" cy="9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9258" y="3454515"/>
            <a:ext cx="2014465" cy="5945921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아래쪽 화살표 1"/>
          <p:cNvSpPr/>
          <p:nvPr/>
        </p:nvSpPr>
        <p:spPr>
          <a:xfrm>
            <a:off x="5479378" y="472674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5479377" y="6347940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5477841" y="7758018"/>
            <a:ext cx="732929" cy="260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11284988" y="6435498"/>
            <a:ext cx="3704270" cy="222302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만들어진 데이터들을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함수로 결합합니다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945" t="2116" b="58503"/>
          <a:stretch/>
        </p:blipFill>
        <p:spPr>
          <a:xfrm>
            <a:off x="1139626" y="3106452"/>
            <a:ext cx="15026930" cy="1981564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624" y="3669360"/>
            <a:ext cx="8216536" cy="5992958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2" name="위로 굽은 화살표 1"/>
          <p:cNvSpPr/>
          <p:nvPr/>
        </p:nvSpPr>
        <p:spPr>
          <a:xfrm rot="5400000">
            <a:off x="5029432" y="5233595"/>
            <a:ext cx="2058964" cy="2956484"/>
          </a:xfrm>
          <a:prstGeom prst="bentUpArrow">
            <a:avLst>
              <a:gd name="adj1" fmla="val 25000"/>
              <a:gd name="adj2" fmla="val 27429"/>
              <a:gd name="adj3" fmla="val 27429"/>
            </a:avLst>
          </a:prstGeom>
          <a:solidFill>
            <a:srgbClr val="D9D9D9"/>
          </a:solidFill>
          <a:ln w="28575"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8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7539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이제 상관계수를 확인하고 좀더 직관적으로 확인하기 위해 라인 그래프를 그려보겠습니다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743001"/>
            <a:ext cx="7470805" cy="2844596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321" y="2319613"/>
            <a:ext cx="8848567" cy="640089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1269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9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5" y="2561876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바람의 영향과 지역간의 차이가 있을 수 있어서 보령의 주변의 지역까지 한번에 비교해보겠습니다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5" y="3882291"/>
            <a:ext cx="6854815" cy="5761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440" y="2632354"/>
            <a:ext cx="9485586" cy="3501933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6811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45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10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39626" y="3654166"/>
            <a:ext cx="7621400" cy="5677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보령 </a:t>
            </a:r>
            <a:r>
              <a:rPr lang="ko-KR" altLang="en-US" dirty="0"/>
              <a:t>석탄화력발전소의 대기오염물질 배출량 증가가 인근 </a:t>
            </a:r>
            <a:r>
              <a:rPr lang="ko-KR" altLang="en-US" dirty="0" err="1"/>
              <a:t>대기질에</a:t>
            </a:r>
            <a:r>
              <a:rPr lang="ko-KR" altLang="en-US" dirty="0"/>
              <a:t> 미치는 영향을 분석한 연구에서는 발전소의 오염물질 배출량과 인근 대기측정망의 오염물질 농도 사이에 낮은 상관계수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0.6~0.5)</a:t>
            </a:r>
            <a:r>
              <a:rPr lang="ko-KR" altLang="en-US" dirty="0"/>
              <a:t>가 나타났다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대기질이</a:t>
            </a:r>
            <a:r>
              <a:rPr lang="ko-KR" altLang="en-US" dirty="0"/>
              <a:t> 발전소 외 다른 요인의 영향을 많이 받는다는 것을 의미한다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측정소 간 오염물질 농도는 높은 상관계수를 보여 동일한 </a:t>
            </a:r>
            <a:r>
              <a:rPr lang="ko-KR" altLang="en-US" dirty="0" err="1"/>
              <a:t>대기질</a:t>
            </a:r>
            <a:r>
              <a:rPr lang="ko-KR" altLang="en-US" dirty="0"/>
              <a:t> </a:t>
            </a:r>
            <a:r>
              <a:rPr lang="ko-KR" altLang="en-US" dirty="0" err="1"/>
              <a:t>영향권역에</a:t>
            </a:r>
            <a:r>
              <a:rPr lang="ko-KR" altLang="en-US" dirty="0"/>
              <a:t> 속함을 시사했다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대기측정망에서 대형 발전소의 오염물질 </a:t>
            </a:r>
            <a:r>
              <a:rPr lang="ko-KR" altLang="en-US" dirty="0" err="1"/>
              <a:t>배출영향을</a:t>
            </a:r>
            <a:r>
              <a:rPr lang="ko-KR" altLang="en-US" dirty="0"/>
              <a:t> 감지하기 어려운 이유는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1. 150m </a:t>
            </a:r>
            <a:r>
              <a:rPr lang="ko-KR" altLang="en-US" dirty="0"/>
              <a:t>이상의 높이에서 배출된 오염물질이 지상 대기측정망에서 감지되기 어려움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측정된 </a:t>
            </a:r>
            <a:r>
              <a:rPr lang="ko-KR" altLang="en-US" dirty="0"/>
              <a:t>농도가 기상조건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 등</a:t>
            </a:r>
            <a:r>
              <a:rPr lang="en-US" altLang="ko-KR" dirty="0"/>
              <a:t>)</a:t>
            </a:r>
            <a:r>
              <a:rPr lang="ko-KR" altLang="en-US" dirty="0"/>
              <a:t>의 영향을 크게 </a:t>
            </a:r>
            <a:r>
              <a:rPr lang="ko-KR" altLang="en-US" dirty="0" smtClean="0"/>
              <a:t>받음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보령발전본부 전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50" y="3640182"/>
            <a:ext cx="7957184" cy="49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643494" y="8729726"/>
            <a:ext cx="480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이미지 출처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한국중부발전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보령발전본부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11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추천해줄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크롤링해서 리스트 안에 넣습니다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598312"/>
            <a:ext cx="5292894" cy="1591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678252"/>
            <a:ext cx="6246454" cy="1571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5" y="7844511"/>
            <a:ext cx="8517025" cy="105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650" y="3587789"/>
            <a:ext cx="2675523" cy="267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786" y="3573414"/>
            <a:ext cx="2172904" cy="20501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6304" y="3587789"/>
            <a:ext cx="2057397" cy="1885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9735" y="6759657"/>
            <a:ext cx="9151275" cy="10149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태마파크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크롤링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&amp; DB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843653" y="5212974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3767461" y="7387227"/>
            <a:ext cx="990782" cy="4572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cxnSp>
        <p:nvCxnSpPr>
          <p:cNvPr id="4" name="구부러진 연결선 3"/>
          <p:cNvCxnSpPr>
            <a:endCxn id="5" idx="1"/>
          </p:cNvCxnSpPr>
          <p:nvPr/>
        </p:nvCxnSpPr>
        <p:spPr>
          <a:xfrm rot="5400000" flipH="1" flipV="1">
            <a:off x="7008578" y="5393941"/>
            <a:ext cx="2962315" cy="190515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42314" y="3354109"/>
            <a:ext cx="8171387" cy="3022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3065372" y="6435169"/>
            <a:ext cx="1026188" cy="29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12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4" y="2561876"/>
            <a:ext cx="92936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리뷰수를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꺼냈는데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999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개 이상이면 그 뒤에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 붙어서 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지우고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숫자형태로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다시 저장했습니다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그리고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이미지와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index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추가해서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concat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합쳐서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만들었습니다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5" y="3897249"/>
            <a:ext cx="16011945" cy="17757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5" y="5856303"/>
            <a:ext cx="14611996" cy="5647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4" y="8780795"/>
            <a:ext cx="7569362" cy="5980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24" y="6604292"/>
            <a:ext cx="8221364" cy="1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13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오라클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SQL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mis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DB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를 생성하고 기본적인 멤버 테이블을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0" y="3613642"/>
            <a:ext cx="7002204" cy="55652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32" y="2859920"/>
            <a:ext cx="9365199" cy="6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14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9626" y="2561876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테이블을 생성하고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mno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pno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의 시퀀스를 생성했습니다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6888" y="4076219"/>
            <a:ext cx="533498" cy="23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0818" y="8874017"/>
            <a:ext cx="533498" cy="21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685" y="3190158"/>
            <a:ext cx="5713044" cy="2682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85" y="6150424"/>
            <a:ext cx="5818585" cy="27235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816695"/>
            <a:ext cx="9431741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15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4186" y="2435130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태마파크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페이지의 리스트와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처리를 하기 위해 먼저 기본 페이지 값을 설정해주고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Dao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에서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가지고온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로 페이지에 추가해준다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5245" y="2601704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스프링 작업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3327356"/>
            <a:ext cx="8443151" cy="54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16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각 페이지가 로딩이 되는데 오래 걸리는데 그 때 다른 버튼들을 누르게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면 오류가 생기기 때문에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인터셉터를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 추가하게 됐습니다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478965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Interceptor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4269049"/>
            <a:ext cx="9369876" cy="4866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639" y="4397869"/>
            <a:ext cx="7010003" cy="46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함초롬돋움"/>
                <a:cs typeface="+mn-cs"/>
              </a:rPr>
              <a:t>44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4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휴먼엑스포"/>
                <a:cs typeface="+mn-cs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핵심코드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 및 시행착오(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/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17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)</a:t>
            </a:r>
            <a:r>
              <a:rPr kumimoji="0" lang="en-US" altLang="ko-KR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-</a:t>
            </a:r>
            <a:r>
              <a:rPr kumimoji="0" lang="ko-KR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김한민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790" y="2936841"/>
            <a:ext cx="6688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유지관리 측면에서 로그가 필요하기 때문에 추가했습니다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?? ??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?? ??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435" y="2395827"/>
            <a:ext cx="6330834" cy="52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3937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Log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B1760">
                    <a:alpha val="100000"/>
                  </a:srgbClr>
                </a:solidFill>
                <a:effectLst/>
                <a:uLnTx/>
                <a:uFillTx/>
                <a:latin typeface="D2Coding"/>
                <a:cs typeface="+mn-cs"/>
              </a:rPr>
              <a:t>처리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1B1760">
                  <a:alpha val="100000"/>
                </a:srgbClr>
              </a:solidFill>
              <a:effectLst/>
              <a:uLnTx/>
              <a:uFillTx/>
              <a:latin typeface="D2Coding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90" y="4205434"/>
            <a:ext cx="10978186" cy="3425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699650"/>
            <a:ext cx="8988806" cy="1930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59" y="7710660"/>
            <a:ext cx="5926899" cy="19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4103895469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r>
                        <a:rPr lang="ko-KR" altLang="en-US" sz="2500" dirty="0" smtClean="0"/>
                        <a:t>미세먼지 프로젝트를 성공적으로 마무리해서 다행이다</a:t>
                      </a:r>
                      <a:r>
                        <a:rPr lang="en-US" altLang="ko-KR" sz="2500" dirty="0" smtClean="0"/>
                        <a:t>.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전문가가 된 것 같다</a:t>
                      </a:r>
                      <a:r>
                        <a:rPr kumimoji="1" lang="en-US" altLang="ko-KR" sz="25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그리고 생각보다 우리나라는 미세먼지가 좋은 나라다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.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2970</Words>
  <Application>Microsoft Office PowerPoint</Application>
  <PresentationFormat>사용자 지정</PresentationFormat>
  <Paragraphs>733</Paragraphs>
  <Slides>55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71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123</cp:revision>
  <dcterms:created xsi:type="dcterms:W3CDTF">2024-03-13T21:39:25Z</dcterms:created>
  <dcterms:modified xsi:type="dcterms:W3CDTF">2024-07-18T03:08:07Z</dcterms:modified>
  <cp:version>1100.0100.01</cp:version>
</cp:coreProperties>
</file>